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E00"/>
    <a:srgbClr val="FFE379"/>
    <a:srgbClr val="13AE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6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639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856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95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21980"/>
            <a:ext cx="9143999" cy="3823284"/>
          </a:xfrm>
          <a:prstGeom prst="rect">
            <a:avLst/>
          </a:prstGeom>
          <a:solidFill>
            <a:srgbClr val="13AE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66155" y="1368554"/>
            <a:ext cx="461947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E379"/>
                </a:solidFill>
                <a:latin typeface="Avenir Black"/>
                <a:cs typeface="Avenir Black"/>
              </a:rPr>
              <a:t>HELLO</a:t>
            </a:r>
            <a:r>
              <a:rPr lang="en-US" sz="5400" dirty="0" smtClean="0">
                <a:solidFill>
                  <a:schemeClr val="bg1"/>
                </a:solidFill>
                <a:latin typeface="Avenir Black"/>
                <a:cs typeface="Avenir Black"/>
              </a:rPr>
              <a:t>,</a:t>
            </a:r>
          </a:p>
          <a:p>
            <a:pPr algn="ctr"/>
            <a:r>
              <a:rPr lang="en-US" sz="5400" dirty="0" smtClean="0">
                <a:solidFill>
                  <a:schemeClr val="bg1"/>
                </a:solidFill>
                <a:latin typeface="Avenir Black"/>
                <a:cs typeface="Avenir Black"/>
              </a:rPr>
              <a:t>HUMANITY.</a:t>
            </a:r>
            <a:endParaRPr lang="en-US" sz="54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6814" y="3073073"/>
            <a:ext cx="622570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Avenir Roman"/>
                <a:cs typeface="Avenir Roman"/>
              </a:rPr>
              <a:t>We’re </a:t>
            </a:r>
            <a:r>
              <a:rPr lang="en-US" sz="1600" dirty="0" smtClean="0">
                <a:solidFill>
                  <a:schemeClr val="bg1"/>
                </a:solidFill>
                <a:latin typeface="Avenir Roman"/>
                <a:cs typeface="Avenir Roman"/>
              </a:rPr>
              <a:t>PatientCrossroads</a:t>
            </a:r>
            <a:r>
              <a:rPr lang="en-US" sz="1600" dirty="0" smtClean="0">
                <a:solidFill>
                  <a:schemeClr val="bg1"/>
                </a:solidFill>
                <a:latin typeface="Avenir Roman"/>
                <a:cs typeface="Avenir Roman"/>
              </a:rPr>
              <a:t>, a place anyone can share and access medical data to hasten the search for cures.</a:t>
            </a:r>
            <a:endParaRPr lang="en-US" sz="1600" dirty="0">
              <a:solidFill>
                <a:schemeClr val="bg1"/>
              </a:solidFill>
              <a:latin typeface="Avenir Roman"/>
              <a:cs typeface="Avenir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20638" y="3872793"/>
            <a:ext cx="498055" cy="36574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49107" y="5233387"/>
            <a:ext cx="1391314" cy="18288"/>
          </a:xfrm>
          <a:prstGeom prst="rect">
            <a:avLst/>
          </a:prstGeom>
          <a:solidFill>
            <a:srgbClr val="FFAE00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flipV="1">
            <a:off x="3849107" y="5639237"/>
            <a:ext cx="1391314" cy="18288"/>
          </a:xfrm>
          <a:prstGeom prst="rect">
            <a:avLst/>
          </a:prstGeom>
          <a:solidFill>
            <a:srgbClr val="FFAE00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35278" y="5327616"/>
            <a:ext cx="17107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13AED8"/>
                </a:solidFill>
                <a:latin typeface="Brandon Grotesque Regular"/>
                <a:cs typeface="Brandon Grotesque Regular"/>
              </a:rPr>
              <a:t>PATIENTCROSSROADS</a:t>
            </a:r>
            <a:endParaRPr lang="en-US" sz="1050" dirty="0">
              <a:solidFill>
                <a:srgbClr val="13AED8"/>
              </a:solidFill>
              <a:latin typeface="Brandon Grotesque Regular"/>
              <a:cs typeface="Brandon Grotesqu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84994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948278"/>
          </a:xfrm>
          <a:prstGeom prst="rect">
            <a:avLst/>
          </a:prstGeom>
          <a:solidFill>
            <a:srgbClr val="13AED8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081827" y="1355195"/>
            <a:ext cx="1360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100" dirty="0" smtClean="0">
                <a:solidFill>
                  <a:srgbClr val="FFFFFF"/>
                </a:solidFill>
                <a:latin typeface="Avenir Black"/>
                <a:cs typeface="Avenir Black"/>
              </a:rPr>
              <a:t>CONTACT</a:t>
            </a:r>
            <a:endParaRPr lang="en-US" spc="100" dirty="0">
              <a:solidFill>
                <a:srgbClr val="FFFFFF"/>
              </a:solidFill>
              <a:latin typeface="Avenir Black"/>
              <a:cs typeface="Avenir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42548" y="4022609"/>
            <a:ext cx="21739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venir Black"/>
                <a:cs typeface="Avenir Black"/>
              </a:rPr>
              <a:t>SAN MATEO, CA</a:t>
            </a:r>
          </a:p>
          <a:p>
            <a:endParaRPr lang="en-US" sz="14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Avenir Roman"/>
                <a:cs typeface="Avenir Roman"/>
              </a:rPr>
              <a:t>4 West 4th Avenue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Avenir Roman"/>
                <a:cs typeface="Avenir Roman"/>
              </a:rPr>
              <a:t>Penthouse C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Avenir Roman"/>
                <a:cs typeface="Avenir Roman"/>
              </a:rPr>
              <a:t>San Mateo, CA 94402</a:t>
            </a:r>
          </a:p>
          <a:p>
            <a:endParaRPr lang="en-US" sz="1400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Avenir Roman"/>
                <a:cs typeface="Avenir Roman"/>
              </a:rPr>
              <a:t>858-242-5645</a:t>
            </a:r>
          </a:p>
        </p:txBody>
      </p:sp>
      <p:sp>
        <p:nvSpPr>
          <p:cNvPr id="12" name="Rectangle 11"/>
          <p:cNvSpPr/>
          <p:nvPr/>
        </p:nvSpPr>
        <p:spPr>
          <a:xfrm flipV="1">
            <a:off x="2160848" y="3905372"/>
            <a:ext cx="1719070" cy="274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39758" y="4022609"/>
            <a:ext cx="217393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venir Black"/>
                <a:cs typeface="Avenir Black"/>
              </a:rPr>
              <a:t>LA JOLLA, CA</a:t>
            </a:r>
          </a:p>
          <a:p>
            <a:endParaRPr lang="en-US" sz="1200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Avenir Roman"/>
                <a:cs typeface="Avenir Roman"/>
              </a:rPr>
              <a:t>4225 Executive Square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Avenir Roman"/>
                <a:cs typeface="Avenir Roman"/>
              </a:rPr>
              <a:t>Suite 600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Avenir Roman"/>
                <a:cs typeface="Avenir Roman"/>
              </a:rPr>
              <a:t>La Jolla, CA 92037</a:t>
            </a:r>
          </a:p>
          <a:p>
            <a:endParaRPr lang="en-US" sz="1200" dirty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Avenir Roman"/>
                <a:cs typeface="Avenir Roman"/>
              </a:rPr>
              <a:t>858-242-5645</a:t>
            </a:r>
          </a:p>
          <a:p>
            <a:endParaRPr lang="en-US" sz="1400" dirty="0" smtClean="0">
              <a:solidFill>
                <a:schemeClr val="bg1"/>
              </a:solidFill>
              <a:latin typeface="Avenir Roman"/>
              <a:cs typeface="Avenir Roman"/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4831872" y="3905372"/>
            <a:ext cx="1719070" cy="274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42548" y="2379761"/>
            <a:ext cx="41084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venir Roman"/>
                <a:cs typeface="Avenir Roman"/>
              </a:rPr>
              <a:t>www.patientcrossroads.com</a:t>
            </a:r>
          </a:p>
          <a:p>
            <a:endParaRPr lang="en-US" sz="1400" dirty="0" smtClean="0">
              <a:solidFill>
                <a:schemeClr val="bg1"/>
              </a:solidFill>
              <a:latin typeface="Avenir Roman"/>
              <a:cs typeface="Avenir Roman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Avenir Roman"/>
                <a:cs typeface="Avenir Roman"/>
              </a:rPr>
              <a:t>Info@patientcrossroads.com</a:t>
            </a:r>
          </a:p>
          <a:p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</p:txBody>
      </p:sp>
      <p:sp>
        <p:nvSpPr>
          <p:cNvPr id="9" name="Rectangle 8"/>
          <p:cNvSpPr/>
          <p:nvPr/>
        </p:nvSpPr>
        <p:spPr>
          <a:xfrm flipV="1">
            <a:off x="2160848" y="1794955"/>
            <a:ext cx="1216150" cy="274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60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948278"/>
          </a:xfrm>
          <a:prstGeom prst="rect">
            <a:avLst/>
          </a:prstGeom>
          <a:solidFill>
            <a:srgbClr val="13AED8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00012" y="3355839"/>
            <a:ext cx="2751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venir Black"/>
                <a:cs typeface="Avenir Black"/>
              </a:rPr>
              <a:t>WHAT WE DO EXACTLY ?</a:t>
            </a:r>
            <a:endParaRPr lang="en-US" sz="1600" dirty="0">
              <a:solidFill>
                <a:schemeClr val="bg1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406302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1873" y="2601609"/>
            <a:ext cx="2071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CONNECT Program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5" name="Rectangle 4"/>
          <p:cNvSpPr/>
          <p:nvPr/>
        </p:nvSpPr>
        <p:spPr>
          <a:xfrm flipV="1">
            <a:off x="1506620" y="1345827"/>
            <a:ext cx="6075269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73423" y="1690718"/>
            <a:ext cx="41084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CONNECT registry platform allows patients around the world to join others in reporting their own experience of disease.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Collecting data on over 250 diseases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Data is safeguarded to assure privacy, then uploaded to a common hub and shared with researchers and advocates. </a:t>
            </a:r>
          </a:p>
        </p:txBody>
      </p:sp>
      <p:sp>
        <p:nvSpPr>
          <p:cNvPr id="11" name="Rectangle 10"/>
          <p:cNvSpPr/>
          <p:nvPr/>
        </p:nvSpPr>
        <p:spPr>
          <a:xfrm flipV="1">
            <a:off x="1506621" y="3638287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flipV="1">
            <a:off x="1506621" y="2394354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984" y="881028"/>
            <a:ext cx="2910286" cy="32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18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V="1">
            <a:off x="1506620" y="1345827"/>
            <a:ext cx="6075269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473423" y="1695288"/>
            <a:ext cx="41084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Patients and families can join a registry to submit their own data. 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All it takes is a few web surveys and the public data can be explored.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More surveys completed = more data patients and families can view.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01874" y="3196593"/>
            <a:ext cx="175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PATIENTS</a:t>
            </a:r>
          </a:p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AND</a:t>
            </a:r>
          </a:p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FAMILIES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1506621" y="4233271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flipV="1">
            <a:off x="1506621" y="2989338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984" y="881028"/>
            <a:ext cx="2910286" cy="3202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621" y="1390270"/>
            <a:ext cx="1535936" cy="150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59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473423" y="1691465"/>
            <a:ext cx="410846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Disease organizations and patient advocacy groups can join the program as partners at no charge. 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They control the branding of their registry homepage and receive a unique URL. 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As a result of partners educating the community on the importance of participating in the registry, they get access to data and tools.</a:t>
            </a:r>
          </a:p>
        </p:txBody>
      </p:sp>
      <p:sp>
        <p:nvSpPr>
          <p:cNvPr id="9" name="Rectangle 8"/>
          <p:cNvSpPr/>
          <p:nvPr/>
        </p:nvSpPr>
        <p:spPr>
          <a:xfrm flipV="1">
            <a:off x="1506620" y="1345827"/>
            <a:ext cx="6075269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401874" y="3768693"/>
            <a:ext cx="175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ADVOCATES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1506621" y="4320892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flipV="1">
            <a:off x="1506621" y="3561438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984" y="881028"/>
            <a:ext cx="2910286" cy="3202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984" y="1460500"/>
            <a:ext cx="15621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8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473423" y="1691465"/>
            <a:ext cx="410846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Academic researchers, policymakers and care providers can dig through our longitudinal datasets to understand the bigger picture of disease. </a:t>
            </a:r>
          </a:p>
          <a:p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They can: </a:t>
            </a:r>
          </a:p>
          <a:p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Find out how patients around the world are receiving treatment </a:t>
            </a:r>
          </a:p>
          <a:p>
            <a:pPr marL="342900" indent="-342900">
              <a:buFont typeface="Arial"/>
              <a:buChar char="•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Validate patient communities for clinical studies</a:t>
            </a:r>
          </a:p>
          <a:p>
            <a:pPr marL="342900" indent="-342900">
              <a:buFont typeface="Arial"/>
              <a:buChar char="•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342900" indent="-342900">
              <a:buFont typeface="Arial"/>
              <a:buChar char="•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And get the information they need to make smarter policy decisions</a:t>
            </a:r>
          </a:p>
        </p:txBody>
      </p:sp>
      <p:sp>
        <p:nvSpPr>
          <p:cNvPr id="9" name="Rectangle 8"/>
          <p:cNvSpPr/>
          <p:nvPr/>
        </p:nvSpPr>
        <p:spPr>
          <a:xfrm flipV="1">
            <a:off x="1506620" y="1345827"/>
            <a:ext cx="6075269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401874" y="3368223"/>
            <a:ext cx="1753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RESEARCH</a:t>
            </a:r>
          </a:p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PARTNERS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1506621" y="4195397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flipV="1">
            <a:off x="1506621" y="3160968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984" y="881028"/>
            <a:ext cx="2910286" cy="3202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23" y="1395109"/>
            <a:ext cx="1352504" cy="166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5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473423" y="1691465"/>
            <a:ext cx="4108466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Industry organizations join CONNECT by sponsoring patient registries for disease communities. 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In return, they have access to all data to better understand disease baselines and qualify populations for clinical trials.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You define up to 100 disease specific questions.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We review patient provided date for completeness and accuracy</a:t>
            </a:r>
          </a:p>
          <a:p>
            <a:pPr marL="285750" indent="-28575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Costs about the same as a single rare disease patient treatment</a:t>
            </a:r>
          </a:p>
        </p:txBody>
      </p:sp>
      <p:sp>
        <p:nvSpPr>
          <p:cNvPr id="9" name="Rectangle 8"/>
          <p:cNvSpPr/>
          <p:nvPr/>
        </p:nvSpPr>
        <p:spPr>
          <a:xfrm flipV="1">
            <a:off x="1506620" y="1345827"/>
            <a:ext cx="6075269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401874" y="2601609"/>
            <a:ext cx="1753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INDUSTRY</a:t>
            </a:r>
          </a:p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SPONSORS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1506621" y="3428783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flipV="1">
            <a:off x="1506621" y="2394354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984" y="881028"/>
            <a:ext cx="2910286" cy="32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3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401874" y="3871671"/>
            <a:ext cx="175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HOW </a:t>
            </a:r>
          </a:p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INDUSTRY</a:t>
            </a:r>
          </a:p>
          <a:p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BENEFITS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3423" y="1691465"/>
            <a:ext cx="4108466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Qualify and quantify patient populations</a:t>
            </a:r>
          </a:p>
          <a:p>
            <a:pPr marL="342900" indent="-34290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Direct patient interaction while staying at arms length</a:t>
            </a:r>
          </a:p>
          <a:p>
            <a:pPr marL="342900" indent="-34290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Medication or other proprietary data can be collected privately</a:t>
            </a:r>
          </a:p>
          <a:p>
            <a:pPr marL="342900" indent="-34290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Send study notices to patients and physicians</a:t>
            </a:r>
          </a:p>
          <a:p>
            <a:pPr marL="342900" indent="-34290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Potential for post-market surveillance</a:t>
            </a:r>
          </a:p>
          <a:p>
            <a:pPr marL="342900" indent="-342900">
              <a:buFont typeface="Wingdings" charset="2"/>
              <a:buChar char="§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venir Roman"/>
              <a:cs typeface="Avenir Roman"/>
            </a:endParaRPr>
          </a:p>
          <a:p>
            <a:pPr marL="342900" indent="-342900">
              <a:buFont typeface="Wingdings" charset="2"/>
              <a:buChar char="§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Roman"/>
                <a:cs typeface="Avenir Roman"/>
              </a:rPr>
              <a:t>Community brand recognition</a:t>
            </a:r>
          </a:p>
        </p:txBody>
      </p:sp>
      <p:sp>
        <p:nvSpPr>
          <p:cNvPr id="9" name="Rectangle 8"/>
          <p:cNvSpPr/>
          <p:nvPr/>
        </p:nvSpPr>
        <p:spPr>
          <a:xfrm flipV="1">
            <a:off x="1506620" y="1345827"/>
            <a:ext cx="6075269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flipV="1">
            <a:off x="1506621" y="4960725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flipV="1">
            <a:off x="1506621" y="3664416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984" y="881028"/>
            <a:ext cx="2910286" cy="3202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621" y="1548506"/>
            <a:ext cx="14859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24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948278"/>
          </a:xfrm>
          <a:prstGeom prst="rect">
            <a:avLst/>
          </a:prstGeom>
          <a:solidFill>
            <a:srgbClr val="13AED8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685012" y="2412839"/>
            <a:ext cx="37699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100" dirty="0" smtClean="0">
                <a:solidFill>
                  <a:srgbClr val="FFE379"/>
                </a:solidFill>
                <a:latin typeface="Avenir Black"/>
                <a:cs typeface="Avenir Black"/>
              </a:rPr>
              <a:t>PATIENTS CROSSROADS </a:t>
            </a:r>
          </a:p>
          <a:p>
            <a:pPr algn="ctr"/>
            <a:r>
              <a:rPr lang="en-US" sz="1600" spc="100" dirty="0" smtClean="0">
                <a:solidFill>
                  <a:srgbClr val="FFE379"/>
                </a:solidFill>
                <a:latin typeface="Avenir Black"/>
                <a:cs typeface="Avenir Black"/>
              </a:rPr>
              <a:t>IS HERE TO FIX THAT</a:t>
            </a:r>
            <a:endParaRPr lang="en-US" sz="1600" spc="100" dirty="0">
              <a:solidFill>
                <a:srgbClr val="FFE379"/>
              </a:solidFill>
              <a:latin typeface="Avenir Black"/>
              <a:cs typeface="Avenir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42548" y="3293431"/>
            <a:ext cx="50539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Avenir Roman"/>
                <a:cs typeface="Avenir Roman"/>
              </a:rPr>
              <a:t>Our platform CONNECT enables anyone—from individual patients to global research organizations—to collect and share disease data in a way that’s controlled, transparent and centered on patients’ best interests.</a:t>
            </a:r>
          </a:p>
        </p:txBody>
      </p:sp>
      <p:sp>
        <p:nvSpPr>
          <p:cNvPr id="12" name="Rectangle 11"/>
          <p:cNvSpPr/>
          <p:nvPr/>
        </p:nvSpPr>
        <p:spPr>
          <a:xfrm flipV="1">
            <a:off x="3823688" y="3115527"/>
            <a:ext cx="1465528" cy="274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8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404</Words>
  <Application>Microsoft Office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Avenir Black</vt:lpstr>
      <vt:lpstr>Avenir Roman</vt:lpstr>
      <vt:lpstr>Brandon Grotesque Regular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kenny chan</dc:creator>
  <cp:lastModifiedBy>vanessa</cp:lastModifiedBy>
  <cp:revision>17</cp:revision>
  <dcterms:created xsi:type="dcterms:W3CDTF">2014-02-11T00:45:06Z</dcterms:created>
  <dcterms:modified xsi:type="dcterms:W3CDTF">2014-03-03T20:50:29Z</dcterms:modified>
</cp:coreProperties>
</file>